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FFFF"/>
    <a:srgbClr val="FFFF99"/>
    <a:srgbClr val="FFCCFF"/>
    <a:srgbClr val="FFFFCC"/>
    <a:srgbClr val="00146E"/>
    <a:srgbClr val="FFFFFF"/>
    <a:srgbClr val="00AFF0"/>
    <a:srgbClr val="D60093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234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6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59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45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59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3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2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8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62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62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86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73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633AF-B0C5-4850-83E7-C4114BEF68F4}" type="datetimeFigureOut">
              <a:rPr kumimoji="1" lang="ja-JP" altLang="en-US" smtClean="0"/>
              <a:t>2022/10/26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B5912-CC84-4D4C-8E26-27FF5C8A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30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3" y="187342"/>
            <a:ext cx="6257925" cy="130776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2474" y="266528"/>
            <a:ext cx="931059" cy="882482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240618" y="1320378"/>
            <a:ext cx="34385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第８号</a:t>
            </a:r>
            <a:r>
              <a:rPr kumimoji="1" lang="ja-JP" altLang="en-US" sz="1050" dirty="0"/>
              <a:t>　</a:t>
            </a:r>
            <a:r>
              <a:rPr kumimoji="1" lang="ja-JP" altLang="en-US" sz="1050" dirty="0" smtClean="0"/>
              <a:t>令和４年</a:t>
            </a:r>
            <a:r>
              <a:rPr kumimoji="1" lang="en-US" altLang="ja-JP" sz="1050" dirty="0" smtClean="0"/>
              <a:t>11</a:t>
            </a:r>
            <a:r>
              <a:rPr kumimoji="1" lang="ja-JP" altLang="en-US" sz="1050" dirty="0" smtClean="0"/>
              <a:t>月１日発行</a:t>
            </a:r>
            <a:r>
              <a:rPr kumimoji="1" lang="ja-JP" altLang="en-US" sz="1050" dirty="0"/>
              <a:t>　校長　</a:t>
            </a:r>
            <a:r>
              <a:rPr kumimoji="1" lang="ja-JP" altLang="en-US" sz="1050" dirty="0" smtClean="0"/>
              <a:t>諏訪　肇</a:t>
            </a:r>
            <a:endParaRPr kumimoji="1" lang="ja-JP" altLang="en-US" sz="1050" dirty="0"/>
          </a:p>
        </p:txBody>
      </p:sp>
      <p:sp>
        <p:nvSpPr>
          <p:cNvPr id="16" name="テキスト ボックス 6"/>
          <p:cNvSpPr txBox="1"/>
          <p:nvPr/>
        </p:nvSpPr>
        <p:spPr>
          <a:xfrm>
            <a:off x="292757" y="1580731"/>
            <a:ext cx="6206488" cy="3127193"/>
          </a:xfrm>
          <a:prstGeom prst="roundRect">
            <a:avLst>
              <a:gd name="adj" fmla="val 5592"/>
            </a:avLst>
          </a:prstGeom>
          <a:noFill/>
          <a:ln w="57150" cmpd="dbl">
            <a:solidFill>
              <a:srgbClr val="0070C0"/>
            </a:solidFill>
            <a:beve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kern="100" dirty="0" smtClean="0">
                <a:latin typeface="+mn-ea"/>
                <a:cs typeface="Times New Roman" panose="02020603050405020304" pitchFamily="18" charset="0"/>
              </a:rPr>
              <a:t>　　　　　</a:t>
            </a:r>
            <a:r>
              <a:rPr lang="ja-JP" altLang="en-US" sz="1600" kern="100" dirty="0" smtClean="0">
                <a:latin typeface="+mn-ea"/>
                <a:cs typeface="Times New Roman" panose="02020603050405020304" pitchFamily="18" charset="0"/>
              </a:rPr>
              <a:t>　　</a:t>
            </a:r>
            <a:r>
              <a:rPr lang="ja-JP" altLang="en-US" sz="1600" kern="100" dirty="0" smtClean="0">
                <a:latin typeface="+mn-ea"/>
                <a:cs typeface="Times New Roman" panose="02020603050405020304" pitchFamily="18" charset="0"/>
              </a:rPr>
              <a:t>教育の</a:t>
            </a:r>
            <a:r>
              <a:rPr lang="en-US" altLang="ja-JP" sz="1600" kern="100" dirty="0" smtClean="0">
                <a:latin typeface="+mn-ea"/>
                <a:cs typeface="Times New Roman" panose="02020603050405020304" pitchFamily="18" charset="0"/>
              </a:rPr>
              <a:t>DX</a:t>
            </a:r>
            <a:endParaRPr lang="ja-JP" altLang="en-US" sz="1600" kern="100" dirty="0" smtClean="0">
              <a:latin typeface="+mn-ea"/>
              <a:cs typeface="Times New Roman" panose="02020603050405020304" pitchFamily="18" charset="0"/>
            </a:endParaRPr>
          </a:p>
          <a:p>
            <a:endParaRPr lang="ja-JP" altLang="en-US" sz="1200" kern="100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200" kern="100" smtClean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200" kern="100" smtClean="0">
                <a:latin typeface="+mn-ea"/>
                <a:cs typeface="Times New Roman" panose="02020603050405020304" pitchFamily="18" charset="0"/>
              </a:rPr>
              <a:t>Society5.0 </a:t>
            </a:r>
            <a:r>
              <a:rPr lang="ja-JP" altLang="en-US" sz="1200" kern="100" smtClean="0">
                <a:latin typeface="+mn-ea"/>
                <a:cs typeface="Times New Roman" panose="02020603050405020304" pitchFamily="18" charset="0"/>
              </a:rPr>
              <a:t>時代つまり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「サイバー空間とフィジカル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空間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を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高度に融合させたシステムにより、経済発展と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社会的課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題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の解決を両立する人間中心の社会」が到来しつつある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と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されて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います。これは、本校の生徒たちが近々向き合い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、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そして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生きていく社会でもあります。そのためには、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その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準備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をしていく必要があり、「教育の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DX(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デジタルトラン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スフォーメーション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)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」が求められています。本校では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タ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ブレット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で注文を取る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写真①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】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など、デジタルを活用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し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て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働く機会を順次取り入れています。また、来年度、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三軒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茶屋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校舎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(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仮設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)【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写真②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(10/19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の工事の様子</a:t>
            </a:r>
            <a:r>
              <a:rPr lang="en-US" altLang="ja-JP" sz="1200" kern="100" dirty="0">
                <a:latin typeface="+mn-ea"/>
                <a:cs typeface="Times New Roman" panose="02020603050405020304" pitchFamily="18" charset="0"/>
              </a:rPr>
              <a:t>)】</a:t>
            </a:r>
            <a:r>
              <a:rPr lang="ja-JP" altLang="en-US" sz="1200" kern="100" dirty="0" err="1">
                <a:latin typeface="+mn-ea"/>
                <a:cs typeface="Times New Roman" panose="02020603050405020304" pitchFamily="18" charset="0"/>
              </a:rPr>
              <a:t>への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移転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を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機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に、新しい機器を積極的に導入し、デジタルとともに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働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き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、生活する機会を増やしていきたいと考えています。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い</a:t>
            </a:r>
          </a:p>
          <a:p>
            <a:r>
              <a:rPr lang="ja-JP" altLang="en-US" sz="1200" kern="100" dirty="0" err="1" smtClean="0">
                <a:latin typeface="+mn-ea"/>
                <a:cs typeface="Times New Roman" panose="02020603050405020304" pitchFamily="18" charset="0"/>
              </a:rPr>
              <a:t>ろいろ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アイデアを出し合い、時代の流れをつかんだ学校</a:t>
            </a:r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に</a:t>
            </a:r>
          </a:p>
          <a:p>
            <a:r>
              <a:rPr lang="ja-JP" altLang="en-US" sz="1200" kern="100" dirty="0" smtClean="0">
                <a:latin typeface="+mn-ea"/>
                <a:cs typeface="Times New Roman" panose="02020603050405020304" pitchFamily="18" charset="0"/>
              </a:rPr>
              <a:t>して</a:t>
            </a:r>
            <a:r>
              <a:rPr lang="ja-JP" altLang="en-US" sz="1200" kern="100" dirty="0">
                <a:latin typeface="+mn-ea"/>
                <a:cs typeface="Times New Roman" panose="02020603050405020304" pitchFamily="18" charset="0"/>
              </a:rPr>
              <a:t>いきます。</a:t>
            </a:r>
            <a:endParaRPr lang="en-US" altLang="ja-JP" sz="1200" kern="100" dirty="0" smtClean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6"/>
          <p:cNvSpPr txBox="1"/>
          <p:nvPr/>
        </p:nvSpPr>
        <p:spPr>
          <a:xfrm>
            <a:off x="292757" y="7389341"/>
            <a:ext cx="6206488" cy="2340056"/>
          </a:xfrm>
          <a:prstGeom prst="roundRect">
            <a:avLst>
              <a:gd name="adj" fmla="val 5592"/>
            </a:avLst>
          </a:prstGeom>
          <a:noFill/>
          <a:ln w="57150" cmpd="dbl">
            <a:solidFill>
              <a:schemeClr val="accent2"/>
            </a:solidFill>
            <a:beve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　　　　　　　　　　　　茶道教室について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　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本校では、茶道の体験を通して日本の伝統文化に理解を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深める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ことを目的に、茶道の外部専門員に指導を仰ぎ、毎年茶道教室を実施し　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ています。７月</a:t>
            </a:r>
            <a:r>
              <a:rPr lang="en-US" altLang="ja-JP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20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日（水）の３年生に続き、</a:t>
            </a:r>
            <a:r>
              <a:rPr lang="en-US" altLang="ja-JP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日（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水）に２年生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19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日（水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）に１年生が取り組みました。</a:t>
            </a:r>
            <a:endParaRPr lang="ja-JP" altLang="en-US" sz="1400" kern="100" dirty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初めて体験する生徒も、中学部で学んできた生徒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も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茶道を通して作法の心、感謝の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心に触れました。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9" name="横巻き 8"/>
          <p:cNvSpPr/>
          <p:nvPr/>
        </p:nvSpPr>
        <p:spPr>
          <a:xfrm rot="21219675">
            <a:off x="226115" y="7437526"/>
            <a:ext cx="2209098" cy="624840"/>
          </a:xfrm>
          <a:prstGeom prst="horizontalScroll">
            <a:avLst>
              <a:gd name="adj" fmla="val 14939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月　トピックス②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6"/>
          <p:cNvSpPr txBox="1"/>
          <p:nvPr/>
        </p:nvSpPr>
        <p:spPr>
          <a:xfrm>
            <a:off x="292757" y="4878604"/>
            <a:ext cx="6206488" cy="2340056"/>
          </a:xfrm>
          <a:prstGeom prst="roundRect">
            <a:avLst>
              <a:gd name="adj" fmla="val 5592"/>
            </a:avLst>
          </a:prstGeom>
          <a:noFill/>
          <a:ln w="57150" cmpd="dbl">
            <a:solidFill>
              <a:schemeClr val="accent2"/>
            </a:solidFill>
            <a:beve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　　　　　　　　　　　地域清掃活動について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　　　　本校では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毎年池尻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まちづくり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センター及び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青少年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池尻地区委員会と連携して、地域清掃活動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に取り組んで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います。</a:t>
            </a: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今年度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も、清掃活動をとおして学校のある池尻・三宿地区の一員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で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ある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ことを自覚するとともに、日常的にお世話になっている地域へ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感謝　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気持ちをこめて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、地域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の憩いの場である「世田谷公園」の清掃に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取り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組みました。これから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も、池尻・三宿地区の皆様をはじめ、地域の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皆様</a:t>
            </a:r>
            <a:endParaRPr lang="en-US" altLang="ja-JP" sz="1400" kern="100" dirty="0" smtClean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と</a:t>
            </a:r>
            <a:r>
              <a:rPr lang="ja-JP" altLang="en-US" sz="1400" kern="100" dirty="0">
                <a:latin typeface="游ゴシック Light" panose="020B0300000000000000" pitchFamily="50" charset="-128"/>
                <a:ea typeface="游ゴシック Light" panose="020B0300000000000000" pitchFamily="50" charset="-128"/>
                <a:cs typeface="Times New Roman" panose="02020603050405020304" pitchFamily="18" charset="0"/>
              </a:rPr>
              <a:t>ともに、教育活動を展開していきます。</a:t>
            </a:r>
          </a:p>
          <a:p>
            <a:endParaRPr lang="ja-JP" altLang="en-US" sz="1400" kern="100" dirty="0">
              <a:latin typeface="游ゴシック Light" panose="020B0300000000000000" pitchFamily="50" charset="-128"/>
              <a:ea typeface="游ゴシック Light" panose="020B03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横巻き 10"/>
          <p:cNvSpPr/>
          <p:nvPr/>
        </p:nvSpPr>
        <p:spPr>
          <a:xfrm rot="21219675">
            <a:off x="226115" y="4926790"/>
            <a:ext cx="2209098" cy="624840"/>
          </a:xfrm>
          <a:prstGeom prst="horizontalScroll">
            <a:avLst>
              <a:gd name="adj" fmla="val 14939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月　トピックス①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67" b="13363"/>
          <a:stretch/>
        </p:blipFill>
        <p:spPr>
          <a:xfrm>
            <a:off x="4917989" y="4992464"/>
            <a:ext cx="1431468" cy="72863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880" y="8773296"/>
            <a:ext cx="1435771" cy="80938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651" y="1678276"/>
            <a:ext cx="1936000" cy="1452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9651" y="3193100"/>
            <a:ext cx="1936000" cy="14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03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1900</TotalTime>
  <Words>486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240</cp:revision>
  <cp:lastPrinted>2022-09-18T03:11:57Z</cp:lastPrinted>
  <dcterms:created xsi:type="dcterms:W3CDTF">2021-01-17T09:49:01Z</dcterms:created>
  <dcterms:modified xsi:type="dcterms:W3CDTF">2022-10-25T23:15:42Z</dcterms:modified>
</cp:coreProperties>
</file>