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4" r:id="rId2"/>
  </p:sldIdLst>
  <p:sldSz cx="6858000" cy="9906000" type="A4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00FFFF"/>
    <a:srgbClr val="FFFF99"/>
    <a:srgbClr val="FFCCFF"/>
    <a:srgbClr val="FFFFCC"/>
    <a:srgbClr val="00146E"/>
    <a:srgbClr val="FFFFFF"/>
    <a:srgbClr val="00AFF0"/>
    <a:srgbClr val="D60093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234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633AF-B0C5-4850-83E7-C4114BEF68F4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B5912-CC84-4D4C-8E26-27FF5C8AD8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1466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633AF-B0C5-4850-83E7-C4114BEF68F4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B5912-CC84-4D4C-8E26-27FF5C8AD8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2594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633AF-B0C5-4850-83E7-C4114BEF68F4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B5912-CC84-4D4C-8E26-27FF5C8AD8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9456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633AF-B0C5-4850-83E7-C4114BEF68F4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B5912-CC84-4D4C-8E26-27FF5C8AD8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3593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633AF-B0C5-4850-83E7-C4114BEF68F4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B5912-CC84-4D4C-8E26-27FF5C8AD8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8533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633AF-B0C5-4850-83E7-C4114BEF68F4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B5912-CC84-4D4C-8E26-27FF5C8AD8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527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633AF-B0C5-4850-83E7-C4114BEF68F4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B5912-CC84-4D4C-8E26-27FF5C8AD8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189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633AF-B0C5-4850-83E7-C4114BEF68F4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B5912-CC84-4D4C-8E26-27FF5C8AD8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2621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633AF-B0C5-4850-83E7-C4114BEF68F4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B5912-CC84-4D4C-8E26-27FF5C8AD8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0621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633AF-B0C5-4850-83E7-C4114BEF68F4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B5912-CC84-4D4C-8E26-27FF5C8AD8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6861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633AF-B0C5-4850-83E7-C4114BEF68F4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B5912-CC84-4D4C-8E26-27FF5C8AD8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7731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633AF-B0C5-4850-83E7-C4114BEF68F4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B5912-CC84-4D4C-8E26-27FF5C8AD8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4302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3" y="187342"/>
            <a:ext cx="6257925" cy="1307766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2474" y="266528"/>
            <a:ext cx="931059" cy="882482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3240618" y="1320378"/>
            <a:ext cx="343852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/>
              <a:t>第８号</a:t>
            </a:r>
            <a:r>
              <a:rPr kumimoji="1" lang="ja-JP" altLang="en-US" sz="1050" dirty="0"/>
              <a:t>　</a:t>
            </a:r>
            <a:r>
              <a:rPr kumimoji="1" lang="ja-JP" altLang="en-US" sz="1050" dirty="0" smtClean="0"/>
              <a:t>令和４年</a:t>
            </a:r>
            <a:r>
              <a:rPr kumimoji="1" lang="en-US" altLang="ja-JP" sz="1050" dirty="0" smtClean="0"/>
              <a:t>11</a:t>
            </a:r>
            <a:r>
              <a:rPr kumimoji="1" lang="ja-JP" altLang="en-US" sz="1050" dirty="0" smtClean="0"/>
              <a:t>月１日発行</a:t>
            </a:r>
            <a:r>
              <a:rPr kumimoji="1" lang="ja-JP" altLang="en-US" sz="1050" dirty="0"/>
              <a:t>　校長　</a:t>
            </a:r>
            <a:r>
              <a:rPr kumimoji="1" lang="ja-JP" altLang="en-US" sz="1050" dirty="0" smtClean="0"/>
              <a:t>諏訪　肇</a:t>
            </a:r>
            <a:endParaRPr kumimoji="1" lang="ja-JP" altLang="en-US" sz="1050" dirty="0"/>
          </a:p>
        </p:txBody>
      </p:sp>
      <p:sp>
        <p:nvSpPr>
          <p:cNvPr id="16" name="テキスト ボックス 6"/>
          <p:cNvSpPr txBox="1"/>
          <p:nvPr/>
        </p:nvSpPr>
        <p:spPr>
          <a:xfrm>
            <a:off x="292757" y="1580731"/>
            <a:ext cx="6206488" cy="3127193"/>
          </a:xfrm>
          <a:prstGeom prst="roundRect">
            <a:avLst>
              <a:gd name="adj" fmla="val 5592"/>
            </a:avLst>
          </a:prstGeom>
          <a:noFill/>
          <a:ln w="57150" cmpd="dbl">
            <a:solidFill>
              <a:srgbClr val="0070C0"/>
            </a:solidFill>
            <a:bevel/>
          </a:ln>
        </p:spPr>
        <p:txBody>
          <a:bodyPr rot="0" spcFirstLastPara="0" vert="horz" wrap="square" lIns="74295" tIns="8890" rIns="74295" bIns="889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kern="100" dirty="0" smtClean="0">
                <a:latin typeface="+mn-ea"/>
                <a:cs typeface="Times New Roman" panose="02020603050405020304" pitchFamily="18" charset="0"/>
              </a:rPr>
              <a:t>　　　　　</a:t>
            </a:r>
            <a:r>
              <a:rPr lang="ja-JP" altLang="en-US" sz="1600" kern="100" dirty="0" smtClean="0">
                <a:latin typeface="+mn-ea"/>
                <a:cs typeface="Times New Roman" panose="02020603050405020304" pitchFamily="18" charset="0"/>
              </a:rPr>
              <a:t>　　</a:t>
            </a:r>
            <a:r>
              <a:rPr lang="ja-JP" altLang="en-US" sz="1600" kern="100" dirty="0" smtClean="0">
                <a:latin typeface="+mn-ea"/>
                <a:cs typeface="Times New Roman" panose="02020603050405020304" pitchFamily="18" charset="0"/>
              </a:rPr>
              <a:t>教育の</a:t>
            </a:r>
            <a:r>
              <a:rPr lang="en-US" altLang="ja-JP" sz="1600" kern="100" dirty="0" smtClean="0">
                <a:latin typeface="+mn-ea"/>
                <a:cs typeface="Times New Roman" panose="02020603050405020304" pitchFamily="18" charset="0"/>
              </a:rPr>
              <a:t>DX</a:t>
            </a:r>
            <a:endParaRPr lang="ja-JP" altLang="en-US" sz="1600" kern="100" dirty="0" smtClean="0">
              <a:latin typeface="+mn-ea"/>
              <a:cs typeface="Times New Roman" panose="02020603050405020304" pitchFamily="18" charset="0"/>
            </a:endParaRPr>
          </a:p>
          <a:p>
            <a:endParaRPr lang="ja-JP" altLang="en-US" sz="1200" kern="100" dirty="0" smtClean="0">
              <a:latin typeface="+mn-ea"/>
              <a:cs typeface="Times New Roman" panose="02020603050405020304" pitchFamily="18" charset="0"/>
            </a:endParaRPr>
          </a:p>
          <a:p>
            <a:r>
              <a:rPr lang="ja-JP" altLang="en-US" sz="1200" kern="100" smtClean="0">
                <a:latin typeface="+mn-ea"/>
                <a:cs typeface="Times New Roman" panose="02020603050405020304" pitchFamily="18" charset="0"/>
              </a:rPr>
              <a:t>　</a:t>
            </a:r>
            <a:r>
              <a:rPr lang="en-US" altLang="ja-JP" sz="1200" kern="100" smtClean="0">
                <a:latin typeface="+mn-ea"/>
                <a:cs typeface="Times New Roman" panose="02020603050405020304" pitchFamily="18" charset="0"/>
              </a:rPr>
              <a:t>Society5.0 </a:t>
            </a:r>
            <a:r>
              <a:rPr lang="ja-JP" altLang="en-US" sz="1200" kern="100" smtClean="0">
                <a:latin typeface="+mn-ea"/>
                <a:cs typeface="Times New Roman" panose="02020603050405020304" pitchFamily="18" charset="0"/>
              </a:rPr>
              <a:t>時代つまり</a:t>
            </a:r>
            <a:r>
              <a:rPr lang="ja-JP" altLang="en-US" sz="1200" kern="100" dirty="0">
                <a:latin typeface="+mn-ea"/>
                <a:cs typeface="Times New Roman" panose="02020603050405020304" pitchFamily="18" charset="0"/>
              </a:rPr>
              <a:t>「サイバー空間とフィジカル</a:t>
            </a:r>
            <a:r>
              <a:rPr lang="ja-JP" altLang="en-US" sz="1200" kern="100" dirty="0" smtClean="0">
                <a:latin typeface="+mn-ea"/>
                <a:cs typeface="Times New Roman" panose="02020603050405020304" pitchFamily="18" charset="0"/>
              </a:rPr>
              <a:t>空間</a:t>
            </a:r>
          </a:p>
          <a:p>
            <a:r>
              <a:rPr lang="ja-JP" altLang="en-US" sz="1200" kern="100" dirty="0" smtClean="0">
                <a:latin typeface="+mn-ea"/>
                <a:cs typeface="Times New Roman" panose="02020603050405020304" pitchFamily="18" charset="0"/>
              </a:rPr>
              <a:t>を</a:t>
            </a:r>
            <a:r>
              <a:rPr lang="ja-JP" altLang="en-US" sz="1200" kern="100" dirty="0">
                <a:latin typeface="+mn-ea"/>
                <a:cs typeface="Times New Roman" panose="02020603050405020304" pitchFamily="18" charset="0"/>
              </a:rPr>
              <a:t>高度に融合させたシステムにより、経済発展と</a:t>
            </a:r>
            <a:r>
              <a:rPr lang="ja-JP" altLang="en-US" sz="1200" kern="100" dirty="0" smtClean="0">
                <a:latin typeface="+mn-ea"/>
                <a:cs typeface="Times New Roman" panose="02020603050405020304" pitchFamily="18" charset="0"/>
              </a:rPr>
              <a:t>社会的課</a:t>
            </a:r>
          </a:p>
          <a:p>
            <a:r>
              <a:rPr lang="ja-JP" altLang="en-US" sz="1200" kern="100" dirty="0" smtClean="0">
                <a:latin typeface="+mn-ea"/>
                <a:cs typeface="Times New Roman" panose="02020603050405020304" pitchFamily="18" charset="0"/>
              </a:rPr>
              <a:t>題</a:t>
            </a:r>
            <a:r>
              <a:rPr lang="ja-JP" altLang="en-US" sz="1200" kern="100" dirty="0">
                <a:latin typeface="+mn-ea"/>
                <a:cs typeface="Times New Roman" panose="02020603050405020304" pitchFamily="18" charset="0"/>
              </a:rPr>
              <a:t>の解決を両立する人間中心の社会」が到来しつつある</a:t>
            </a:r>
            <a:r>
              <a:rPr lang="ja-JP" altLang="en-US" sz="1200" kern="100" dirty="0" smtClean="0">
                <a:latin typeface="+mn-ea"/>
                <a:cs typeface="Times New Roman" panose="02020603050405020304" pitchFamily="18" charset="0"/>
              </a:rPr>
              <a:t>と</a:t>
            </a:r>
          </a:p>
          <a:p>
            <a:r>
              <a:rPr lang="ja-JP" altLang="en-US" sz="1200" kern="100" dirty="0" smtClean="0">
                <a:latin typeface="+mn-ea"/>
                <a:cs typeface="Times New Roman" panose="02020603050405020304" pitchFamily="18" charset="0"/>
              </a:rPr>
              <a:t>されて</a:t>
            </a:r>
            <a:r>
              <a:rPr lang="ja-JP" altLang="en-US" sz="1200" kern="100" dirty="0">
                <a:latin typeface="+mn-ea"/>
                <a:cs typeface="Times New Roman" panose="02020603050405020304" pitchFamily="18" charset="0"/>
              </a:rPr>
              <a:t>います。これは、本校の生徒たちが近々向き合い</a:t>
            </a:r>
            <a:r>
              <a:rPr lang="ja-JP" altLang="en-US" sz="1200" kern="100" dirty="0" smtClean="0">
                <a:latin typeface="+mn-ea"/>
                <a:cs typeface="Times New Roman" panose="02020603050405020304" pitchFamily="18" charset="0"/>
              </a:rPr>
              <a:t>、</a:t>
            </a:r>
          </a:p>
          <a:p>
            <a:r>
              <a:rPr lang="ja-JP" altLang="en-US" sz="1200" kern="100" dirty="0" smtClean="0">
                <a:latin typeface="+mn-ea"/>
                <a:cs typeface="Times New Roman" panose="02020603050405020304" pitchFamily="18" charset="0"/>
              </a:rPr>
              <a:t>そして</a:t>
            </a:r>
            <a:r>
              <a:rPr lang="ja-JP" altLang="en-US" sz="1200" kern="100" dirty="0">
                <a:latin typeface="+mn-ea"/>
                <a:cs typeface="Times New Roman" panose="02020603050405020304" pitchFamily="18" charset="0"/>
              </a:rPr>
              <a:t>生きていく社会でもあります。そのためには、</a:t>
            </a:r>
            <a:r>
              <a:rPr lang="ja-JP" altLang="en-US" sz="1200" kern="100" dirty="0" smtClean="0">
                <a:latin typeface="+mn-ea"/>
                <a:cs typeface="Times New Roman" panose="02020603050405020304" pitchFamily="18" charset="0"/>
              </a:rPr>
              <a:t>その</a:t>
            </a:r>
          </a:p>
          <a:p>
            <a:r>
              <a:rPr lang="ja-JP" altLang="en-US" sz="1200" kern="100" dirty="0" smtClean="0">
                <a:latin typeface="+mn-ea"/>
                <a:cs typeface="Times New Roman" panose="02020603050405020304" pitchFamily="18" charset="0"/>
              </a:rPr>
              <a:t>準備</a:t>
            </a:r>
            <a:r>
              <a:rPr lang="ja-JP" altLang="en-US" sz="1200" kern="100" dirty="0">
                <a:latin typeface="+mn-ea"/>
                <a:cs typeface="Times New Roman" panose="02020603050405020304" pitchFamily="18" charset="0"/>
              </a:rPr>
              <a:t>をしていく必要があり、「教育の</a:t>
            </a:r>
            <a:r>
              <a:rPr lang="en-US" altLang="ja-JP" sz="1200" kern="100" dirty="0">
                <a:latin typeface="+mn-ea"/>
                <a:cs typeface="Times New Roman" panose="02020603050405020304" pitchFamily="18" charset="0"/>
              </a:rPr>
              <a:t>DX(</a:t>
            </a:r>
            <a:r>
              <a:rPr lang="ja-JP" altLang="en-US" sz="1200" kern="100" dirty="0" smtClean="0">
                <a:latin typeface="+mn-ea"/>
                <a:cs typeface="Times New Roman" panose="02020603050405020304" pitchFamily="18" charset="0"/>
              </a:rPr>
              <a:t>デジタルトラン</a:t>
            </a:r>
          </a:p>
          <a:p>
            <a:r>
              <a:rPr lang="ja-JP" altLang="en-US" sz="1200" kern="100" dirty="0" smtClean="0">
                <a:latin typeface="+mn-ea"/>
                <a:cs typeface="Times New Roman" panose="02020603050405020304" pitchFamily="18" charset="0"/>
              </a:rPr>
              <a:t>スフォーメーション</a:t>
            </a:r>
            <a:r>
              <a:rPr lang="en-US" altLang="ja-JP" sz="1200" kern="100" dirty="0">
                <a:latin typeface="+mn-ea"/>
                <a:cs typeface="Times New Roman" panose="02020603050405020304" pitchFamily="18" charset="0"/>
              </a:rPr>
              <a:t>)</a:t>
            </a:r>
            <a:r>
              <a:rPr lang="ja-JP" altLang="en-US" sz="1200" kern="100" dirty="0">
                <a:latin typeface="+mn-ea"/>
                <a:cs typeface="Times New Roman" panose="02020603050405020304" pitchFamily="18" charset="0"/>
              </a:rPr>
              <a:t>」が求められています。本校では</a:t>
            </a:r>
            <a:r>
              <a:rPr lang="ja-JP" altLang="en-US" sz="1200" kern="100" dirty="0" smtClean="0">
                <a:latin typeface="+mn-ea"/>
                <a:cs typeface="Times New Roman" panose="02020603050405020304" pitchFamily="18" charset="0"/>
              </a:rPr>
              <a:t>タ</a:t>
            </a:r>
          </a:p>
          <a:p>
            <a:r>
              <a:rPr lang="ja-JP" altLang="en-US" sz="1200" kern="100" dirty="0" smtClean="0">
                <a:latin typeface="+mn-ea"/>
                <a:cs typeface="Times New Roman" panose="02020603050405020304" pitchFamily="18" charset="0"/>
              </a:rPr>
              <a:t>ブレット</a:t>
            </a:r>
            <a:r>
              <a:rPr lang="ja-JP" altLang="en-US" sz="1200" kern="100" dirty="0">
                <a:latin typeface="+mn-ea"/>
                <a:cs typeface="Times New Roman" panose="02020603050405020304" pitchFamily="18" charset="0"/>
              </a:rPr>
              <a:t>で注文を取る</a:t>
            </a:r>
            <a:r>
              <a:rPr lang="en-US" altLang="ja-JP" sz="1200" kern="100" dirty="0">
                <a:latin typeface="+mn-ea"/>
                <a:cs typeface="Times New Roman" panose="02020603050405020304" pitchFamily="18" charset="0"/>
              </a:rPr>
              <a:t>【</a:t>
            </a:r>
            <a:r>
              <a:rPr lang="ja-JP" altLang="en-US" sz="1200" kern="100" dirty="0">
                <a:latin typeface="+mn-ea"/>
                <a:cs typeface="Times New Roman" panose="02020603050405020304" pitchFamily="18" charset="0"/>
              </a:rPr>
              <a:t>写真①</a:t>
            </a:r>
            <a:r>
              <a:rPr lang="en-US" altLang="ja-JP" sz="1200" kern="100" dirty="0">
                <a:latin typeface="+mn-ea"/>
                <a:cs typeface="Times New Roman" panose="02020603050405020304" pitchFamily="18" charset="0"/>
              </a:rPr>
              <a:t>】</a:t>
            </a:r>
            <a:r>
              <a:rPr lang="ja-JP" altLang="en-US" sz="1200" kern="100" dirty="0">
                <a:latin typeface="+mn-ea"/>
                <a:cs typeface="Times New Roman" panose="02020603050405020304" pitchFamily="18" charset="0"/>
              </a:rPr>
              <a:t>など、デジタルを活用</a:t>
            </a:r>
            <a:r>
              <a:rPr lang="ja-JP" altLang="en-US" sz="1200" kern="100" dirty="0" smtClean="0">
                <a:latin typeface="+mn-ea"/>
                <a:cs typeface="Times New Roman" panose="02020603050405020304" pitchFamily="18" charset="0"/>
              </a:rPr>
              <a:t>し</a:t>
            </a:r>
          </a:p>
          <a:p>
            <a:r>
              <a:rPr lang="ja-JP" altLang="en-US" sz="1200" kern="100" dirty="0" smtClean="0">
                <a:latin typeface="+mn-ea"/>
                <a:cs typeface="Times New Roman" panose="02020603050405020304" pitchFamily="18" charset="0"/>
              </a:rPr>
              <a:t>て</a:t>
            </a:r>
            <a:r>
              <a:rPr lang="ja-JP" altLang="en-US" sz="1200" kern="100" dirty="0">
                <a:latin typeface="+mn-ea"/>
                <a:cs typeface="Times New Roman" panose="02020603050405020304" pitchFamily="18" charset="0"/>
              </a:rPr>
              <a:t>働く機会を順次取り入れています。また、来年度、</a:t>
            </a:r>
            <a:r>
              <a:rPr lang="ja-JP" altLang="en-US" sz="1200" kern="100" dirty="0" smtClean="0">
                <a:latin typeface="+mn-ea"/>
                <a:cs typeface="Times New Roman" panose="02020603050405020304" pitchFamily="18" charset="0"/>
              </a:rPr>
              <a:t>三軒</a:t>
            </a:r>
          </a:p>
          <a:p>
            <a:r>
              <a:rPr lang="ja-JP" altLang="en-US" sz="1200" kern="100" dirty="0" smtClean="0">
                <a:latin typeface="+mn-ea"/>
                <a:cs typeface="Times New Roman" panose="02020603050405020304" pitchFamily="18" charset="0"/>
              </a:rPr>
              <a:t>茶屋</a:t>
            </a:r>
            <a:r>
              <a:rPr lang="ja-JP" altLang="en-US" sz="1200" kern="100" dirty="0">
                <a:latin typeface="+mn-ea"/>
                <a:cs typeface="Times New Roman" panose="02020603050405020304" pitchFamily="18" charset="0"/>
              </a:rPr>
              <a:t>校舎</a:t>
            </a:r>
            <a:r>
              <a:rPr lang="en-US" altLang="ja-JP" sz="1200" kern="100" dirty="0">
                <a:latin typeface="+mn-ea"/>
                <a:cs typeface="Times New Roman" panose="02020603050405020304" pitchFamily="18" charset="0"/>
              </a:rPr>
              <a:t>(</a:t>
            </a:r>
            <a:r>
              <a:rPr lang="ja-JP" altLang="en-US" sz="1200" kern="100" dirty="0">
                <a:latin typeface="+mn-ea"/>
                <a:cs typeface="Times New Roman" panose="02020603050405020304" pitchFamily="18" charset="0"/>
              </a:rPr>
              <a:t>仮設</a:t>
            </a:r>
            <a:r>
              <a:rPr lang="en-US" altLang="ja-JP" sz="1200" kern="100" dirty="0">
                <a:latin typeface="+mn-ea"/>
                <a:cs typeface="Times New Roman" panose="02020603050405020304" pitchFamily="18" charset="0"/>
              </a:rPr>
              <a:t>)【</a:t>
            </a:r>
            <a:r>
              <a:rPr lang="ja-JP" altLang="en-US" sz="1200" kern="100" dirty="0">
                <a:latin typeface="+mn-ea"/>
                <a:cs typeface="Times New Roman" panose="02020603050405020304" pitchFamily="18" charset="0"/>
              </a:rPr>
              <a:t>写真②</a:t>
            </a:r>
            <a:r>
              <a:rPr lang="en-US" altLang="ja-JP" sz="1200" kern="100" dirty="0">
                <a:latin typeface="+mn-ea"/>
                <a:cs typeface="Times New Roman" panose="02020603050405020304" pitchFamily="18" charset="0"/>
              </a:rPr>
              <a:t>(10/19</a:t>
            </a:r>
            <a:r>
              <a:rPr lang="ja-JP" altLang="en-US" sz="1200" kern="100" dirty="0">
                <a:latin typeface="+mn-ea"/>
                <a:cs typeface="Times New Roman" panose="02020603050405020304" pitchFamily="18" charset="0"/>
              </a:rPr>
              <a:t>の工事の様子</a:t>
            </a:r>
            <a:r>
              <a:rPr lang="en-US" altLang="ja-JP" sz="1200" kern="100" dirty="0">
                <a:latin typeface="+mn-ea"/>
                <a:cs typeface="Times New Roman" panose="02020603050405020304" pitchFamily="18" charset="0"/>
              </a:rPr>
              <a:t>)】</a:t>
            </a:r>
            <a:r>
              <a:rPr lang="ja-JP" altLang="en-US" sz="1200" kern="100" dirty="0" err="1">
                <a:latin typeface="+mn-ea"/>
                <a:cs typeface="Times New Roman" panose="02020603050405020304" pitchFamily="18" charset="0"/>
              </a:rPr>
              <a:t>への</a:t>
            </a:r>
            <a:r>
              <a:rPr lang="ja-JP" altLang="en-US" sz="1200" kern="100" dirty="0">
                <a:latin typeface="+mn-ea"/>
                <a:cs typeface="Times New Roman" panose="02020603050405020304" pitchFamily="18" charset="0"/>
              </a:rPr>
              <a:t>移転</a:t>
            </a:r>
            <a:r>
              <a:rPr lang="ja-JP" altLang="en-US" sz="1200" kern="100" dirty="0" smtClean="0">
                <a:latin typeface="+mn-ea"/>
                <a:cs typeface="Times New Roman" panose="02020603050405020304" pitchFamily="18" charset="0"/>
              </a:rPr>
              <a:t>を</a:t>
            </a:r>
          </a:p>
          <a:p>
            <a:r>
              <a:rPr lang="ja-JP" altLang="en-US" sz="1200" kern="100" dirty="0" smtClean="0">
                <a:latin typeface="+mn-ea"/>
                <a:cs typeface="Times New Roman" panose="02020603050405020304" pitchFamily="18" charset="0"/>
              </a:rPr>
              <a:t>機</a:t>
            </a:r>
            <a:r>
              <a:rPr lang="ja-JP" altLang="en-US" sz="1200" kern="100" dirty="0">
                <a:latin typeface="+mn-ea"/>
                <a:cs typeface="Times New Roman" panose="02020603050405020304" pitchFamily="18" charset="0"/>
              </a:rPr>
              <a:t>に、新しい機器を積極的に導入し、デジタルとともに</a:t>
            </a:r>
            <a:r>
              <a:rPr lang="ja-JP" altLang="en-US" sz="1200" kern="100" dirty="0" smtClean="0">
                <a:latin typeface="+mn-ea"/>
                <a:cs typeface="Times New Roman" panose="02020603050405020304" pitchFamily="18" charset="0"/>
              </a:rPr>
              <a:t>働</a:t>
            </a:r>
          </a:p>
          <a:p>
            <a:r>
              <a:rPr lang="ja-JP" altLang="en-US" sz="1200" kern="100" dirty="0" smtClean="0">
                <a:latin typeface="+mn-ea"/>
                <a:cs typeface="Times New Roman" panose="02020603050405020304" pitchFamily="18" charset="0"/>
              </a:rPr>
              <a:t>き</a:t>
            </a:r>
            <a:r>
              <a:rPr lang="ja-JP" altLang="en-US" sz="1200" kern="100" dirty="0">
                <a:latin typeface="+mn-ea"/>
                <a:cs typeface="Times New Roman" panose="02020603050405020304" pitchFamily="18" charset="0"/>
              </a:rPr>
              <a:t>、生活する機会を増やしていきたいと考えています。</a:t>
            </a:r>
            <a:r>
              <a:rPr lang="ja-JP" altLang="en-US" sz="1200" kern="100" dirty="0" smtClean="0">
                <a:latin typeface="+mn-ea"/>
                <a:cs typeface="Times New Roman" panose="02020603050405020304" pitchFamily="18" charset="0"/>
              </a:rPr>
              <a:t>い</a:t>
            </a:r>
          </a:p>
          <a:p>
            <a:r>
              <a:rPr lang="ja-JP" altLang="en-US" sz="1200" kern="100" dirty="0" err="1" smtClean="0">
                <a:latin typeface="+mn-ea"/>
                <a:cs typeface="Times New Roman" panose="02020603050405020304" pitchFamily="18" charset="0"/>
              </a:rPr>
              <a:t>ろいろ</a:t>
            </a:r>
            <a:r>
              <a:rPr lang="ja-JP" altLang="en-US" sz="1200" kern="100" dirty="0">
                <a:latin typeface="+mn-ea"/>
                <a:cs typeface="Times New Roman" panose="02020603050405020304" pitchFamily="18" charset="0"/>
              </a:rPr>
              <a:t>アイデアを出し合い、時代の流れをつかんだ学校</a:t>
            </a:r>
            <a:r>
              <a:rPr lang="ja-JP" altLang="en-US" sz="1200" kern="100" dirty="0" smtClean="0">
                <a:latin typeface="+mn-ea"/>
                <a:cs typeface="Times New Roman" panose="02020603050405020304" pitchFamily="18" charset="0"/>
              </a:rPr>
              <a:t>に</a:t>
            </a:r>
          </a:p>
          <a:p>
            <a:r>
              <a:rPr lang="ja-JP" altLang="en-US" sz="1200" kern="100" dirty="0" smtClean="0">
                <a:latin typeface="+mn-ea"/>
                <a:cs typeface="Times New Roman" panose="02020603050405020304" pitchFamily="18" charset="0"/>
              </a:rPr>
              <a:t>して</a:t>
            </a:r>
            <a:r>
              <a:rPr lang="ja-JP" altLang="en-US" sz="1200" kern="100" dirty="0">
                <a:latin typeface="+mn-ea"/>
                <a:cs typeface="Times New Roman" panose="02020603050405020304" pitchFamily="18" charset="0"/>
              </a:rPr>
              <a:t>いきます。</a:t>
            </a:r>
            <a:endParaRPr lang="en-US" altLang="ja-JP" sz="1200" kern="100" dirty="0" smtClean="0"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10" name="テキスト ボックス 6"/>
          <p:cNvSpPr txBox="1"/>
          <p:nvPr/>
        </p:nvSpPr>
        <p:spPr>
          <a:xfrm>
            <a:off x="292757" y="7389341"/>
            <a:ext cx="6206488" cy="2340056"/>
          </a:xfrm>
          <a:prstGeom prst="roundRect">
            <a:avLst>
              <a:gd name="adj" fmla="val 5592"/>
            </a:avLst>
          </a:prstGeom>
          <a:noFill/>
          <a:ln w="57150" cmpd="dbl">
            <a:solidFill>
              <a:schemeClr val="accent2"/>
            </a:solidFill>
            <a:bevel/>
          </a:ln>
        </p:spPr>
        <p:txBody>
          <a:bodyPr rot="0" spcFirstLastPara="0" vert="horz" wrap="square" lIns="74295" tIns="8890" rIns="74295" bIns="889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1400" kern="100" dirty="0" smtClean="0">
              <a:latin typeface="游ゴシック Light" panose="020B0300000000000000" pitchFamily="50" charset="-128"/>
              <a:ea typeface="游ゴシック Light" panose="020B03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1400" kern="100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400" kern="100" dirty="0" smtClean="0">
                <a:latin typeface="游ゴシック Light" panose="020B0300000000000000" pitchFamily="50" charset="-128"/>
                <a:ea typeface="游ゴシック Light" panose="020B0300000000000000" pitchFamily="50" charset="-128"/>
                <a:cs typeface="Times New Roman" panose="02020603050405020304" pitchFamily="18" charset="0"/>
              </a:rPr>
              <a:t>　　　　　　　　　　　　　茶道教室について</a:t>
            </a:r>
            <a:endParaRPr lang="en-US" altLang="ja-JP" sz="1400" kern="100" dirty="0" smtClean="0">
              <a:latin typeface="游ゴシック Light" panose="020B0300000000000000" pitchFamily="50" charset="-128"/>
              <a:ea typeface="游ゴシック Light" panose="020B03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1400" kern="100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400" kern="100" dirty="0" smtClean="0">
                <a:latin typeface="游ゴシック Light" panose="020B0300000000000000" pitchFamily="50" charset="-128"/>
                <a:ea typeface="游ゴシック Light" panose="020B0300000000000000" pitchFamily="50" charset="-128"/>
                <a:cs typeface="Times New Roman" panose="02020603050405020304" pitchFamily="18" charset="0"/>
              </a:rPr>
              <a:t>　　</a:t>
            </a:r>
            <a:endParaRPr lang="en-US" altLang="ja-JP" sz="1400" kern="100" dirty="0" smtClean="0">
              <a:latin typeface="游ゴシック Light" panose="020B0300000000000000" pitchFamily="50" charset="-128"/>
              <a:ea typeface="游ゴシック Light" panose="020B03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1400" kern="100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Times New Roman" panose="02020603050405020304" pitchFamily="18" charset="0"/>
              </a:rPr>
              <a:t>　　</a:t>
            </a:r>
            <a:r>
              <a:rPr lang="ja-JP" altLang="en-US" sz="1400" kern="100" dirty="0" smtClean="0">
                <a:latin typeface="游ゴシック Light" panose="020B0300000000000000" pitchFamily="50" charset="-128"/>
                <a:ea typeface="游ゴシック Light" panose="020B0300000000000000" pitchFamily="50" charset="-128"/>
                <a:cs typeface="Times New Roman" panose="02020603050405020304" pitchFamily="18" charset="0"/>
              </a:rPr>
              <a:t>　　</a:t>
            </a:r>
            <a:r>
              <a:rPr lang="ja-JP" altLang="en-US" sz="1400" kern="100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Times New Roman" panose="02020603050405020304" pitchFamily="18" charset="0"/>
              </a:rPr>
              <a:t>　本校では、茶道の体験を通して日本の伝統文化に理解を</a:t>
            </a:r>
            <a:r>
              <a:rPr lang="ja-JP" altLang="en-US" sz="1400" kern="100" dirty="0" smtClean="0">
                <a:latin typeface="游ゴシック Light" panose="020B0300000000000000" pitchFamily="50" charset="-128"/>
                <a:ea typeface="游ゴシック Light" panose="020B0300000000000000" pitchFamily="50" charset="-128"/>
                <a:cs typeface="Times New Roman" panose="02020603050405020304" pitchFamily="18" charset="0"/>
              </a:rPr>
              <a:t>深める</a:t>
            </a:r>
            <a:endParaRPr lang="en-US" altLang="ja-JP" sz="1400" kern="100" dirty="0" smtClean="0">
              <a:latin typeface="游ゴシック Light" panose="020B0300000000000000" pitchFamily="50" charset="-128"/>
              <a:ea typeface="游ゴシック Light" panose="020B03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1400" kern="100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400" kern="100" dirty="0" smtClean="0">
                <a:latin typeface="游ゴシック Light" panose="020B0300000000000000" pitchFamily="50" charset="-128"/>
                <a:ea typeface="游ゴシック Light" panose="020B0300000000000000" pitchFamily="50" charset="-128"/>
                <a:cs typeface="Times New Roman" panose="02020603050405020304" pitchFamily="18" charset="0"/>
              </a:rPr>
              <a:t>ことを目的に、茶道の外部専門員に指導を仰ぎ、毎年茶道教室を実施し　</a:t>
            </a:r>
            <a:endParaRPr lang="en-US" altLang="ja-JP" sz="1400" kern="100" dirty="0" smtClean="0">
              <a:latin typeface="游ゴシック Light" panose="020B0300000000000000" pitchFamily="50" charset="-128"/>
              <a:ea typeface="游ゴシック Light" panose="020B03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1400" kern="100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400" kern="100" dirty="0" smtClean="0">
                <a:latin typeface="游ゴシック Light" panose="020B0300000000000000" pitchFamily="50" charset="-128"/>
                <a:ea typeface="游ゴシック Light" panose="020B0300000000000000" pitchFamily="50" charset="-128"/>
                <a:cs typeface="Times New Roman" panose="02020603050405020304" pitchFamily="18" charset="0"/>
              </a:rPr>
              <a:t>ています。７月</a:t>
            </a:r>
            <a:r>
              <a:rPr lang="en-US" altLang="ja-JP" sz="1400" kern="100" dirty="0" smtClean="0">
                <a:latin typeface="游ゴシック Light" panose="020B0300000000000000" pitchFamily="50" charset="-128"/>
                <a:ea typeface="游ゴシック Light" panose="020B0300000000000000" pitchFamily="50" charset="-128"/>
                <a:cs typeface="Times New Roman" panose="02020603050405020304" pitchFamily="18" charset="0"/>
              </a:rPr>
              <a:t>20</a:t>
            </a:r>
            <a:r>
              <a:rPr lang="ja-JP" altLang="en-US" sz="1400" kern="100" dirty="0" smtClean="0">
                <a:latin typeface="游ゴシック Light" panose="020B0300000000000000" pitchFamily="50" charset="-128"/>
                <a:ea typeface="游ゴシック Light" panose="020B0300000000000000" pitchFamily="50" charset="-128"/>
                <a:cs typeface="Times New Roman" panose="02020603050405020304" pitchFamily="18" charset="0"/>
              </a:rPr>
              <a:t>日（水）の３年生に続き、</a:t>
            </a:r>
            <a:r>
              <a:rPr lang="en-US" altLang="ja-JP" sz="1400" kern="100" dirty="0" smtClean="0">
                <a:latin typeface="游ゴシック Light" panose="020B0300000000000000" pitchFamily="50" charset="-128"/>
                <a:ea typeface="游ゴシック Light" panose="020B0300000000000000" pitchFamily="50" charset="-128"/>
                <a:cs typeface="Times New Roman" panose="02020603050405020304" pitchFamily="18" charset="0"/>
              </a:rPr>
              <a:t>10</a:t>
            </a:r>
            <a:r>
              <a:rPr lang="ja-JP" altLang="en-US" sz="1400" kern="100" dirty="0" smtClean="0">
                <a:latin typeface="游ゴシック Light" panose="020B0300000000000000" pitchFamily="50" charset="-128"/>
                <a:ea typeface="游ゴシック Light" panose="020B0300000000000000" pitchFamily="50" charset="-128"/>
                <a:cs typeface="Times New Roman" panose="02020603050405020304" pitchFamily="18" charset="0"/>
              </a:rPr>
              <a:t>月</a:t>
            </a:r>
            <a:r>
              <a:rPr lang="en-US" altLang="ja-JP" sz="1400" kern="100" dirty="0" smtClean="0">
                <a:latin typeface="游ゴシック Light" panose="020B0300000000000000" pitchFamily="50" charset="-128"/>
                <a:ea typeface="游ゴシック Light" panose="020B0300000000000000" pitchFamily="50" charset="-128"/>
                <a:cs typeface="Times New Roman" panose="02020603050405020304" pitchFamily="18" charset="0"/>
              </a:rPr>
              <a:t>12</a:t>
            </a:r>
            <a:r>
              <a:rPr lang="ja-JP" altLang="en-US" sz="1400" kern="100" dirty="0" smtClean="0">
                <a:latin typeface="游ゴシック Light" panose="020B0300000000000000" pitchFamily="50" charset="-128"/>
                <a:ea typeface="游ゴシック Light" panose="020B0300000000000000" pitchFamily="50" charset="-128"/>
                <a:cs typeface="Times New Roman" panose="02020603050405020304" pitchFamily="18" charset="0"/>
              </a:rPr>
              <a:t>日（</a:t>
            </a:r>
            <a:r>
              <a:rPr lang="ja-JP" altLang="en-US" sz="1400" kern="100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Times New Roman" panose="02020603050405020304" pitchFamily="18" charset="0"/>
              </a:rPr>
              <a:t>水）に２年生</a:t>
            </a:r>
            <a:r>
              <a:rPr lang="ja-JP" altLang="en-US" sz="1400" kern="100" dirty="0" smtClean="0">
                <a:latin typeface="游ゴシック Light" panose="020B0300000000000000" pitchFamily="50" charset="-128"/>
                <a:ea typeface="游ゴシック Light" panose="020B0300000000000000" pitchFamily="50" charset="-128"/>
                <a:cs typeface="Times New Roman" panose="02020603050405020304" pitchFamily="18" charset="0"/>
              </a:rPr>
              <a:t>、</a:t>
            </a:r>
            <a:endParaRPr lang="en-US" altLang="ja-JP" sz="1400" kern="100" dirty="0" smtClean="0">
              <a:latin typeface="游ゴシック Light" panose="020B0300000000000000" pitchFamily="50" charset="-128"/>
              <a:ea typeface="游ゴシック Light" panose="020B03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1400" kern="100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1400" kern="100" dirty="0" smtClean="0">
                <a:latin typeface="游ゴシック Light" panose="020B0300000000000000" pitchFamily="50" charset="-128"/>
                <a:ea typeface="游ゴシック Light" panose="020B0300000000000000" pitchFamily="50" charset="-128"/>
                <a:cs typeface="Times New Roman" panose="02020603050405020304" pitchFamily="18" charset="0"/>
              </a:rPr>
              <a:t>19</a:t>
            </a:r>
            <a:r>
              <a:rPr lang="ja-JP" altLang="en-US" sz="1400" kern="100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Times New Roman" panose="02020603050405020304" pitchFamily="18" charset="0"/>
              </a:rPr>
              <a:t>日（水</a:t>
            </a:r>
            <a:r>
              <a:rPr lang="ja-JP" altLang="en-US" sz="1400" kern="100" dirty="0" smtClean="0">
                <a:latin typeface="游ゴシック Light" panose="020B0300000000000000" pitchFamily="50" charset="-128"/>
                <a:ea typeface="游ゴシック Light" panose="020B0300000000000000" pitchFamily="50" charset="-128"/>
                <a:cs typeface="Times New Roman" panose="02020603050405020304" pitchFamily="18" charset="0"/>
              </a:rPr>
              <a:t>）に１年生が取り組みました。</a:t>
            </a:r>
            <a:endParaRPr lang="ja-JP" altLang="en-US" sz="1400" kern="100" dirty="0">
              <a:latin typeface="游ゴシック Light" panose="020B0300000000000000" pitchFamily="50" charset="-128"/>
              <a:ea typeface="游ゴシック Light" panose="020B03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1400" kern="100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400" kern="100" dirty="0" smtClean="0">
                <a:latin typeface="游ゴシック Light" panose="020B0300000000000000" pitchFamily="50" charset="-128"/>
                <a:ea typeface="游ゴシック Light" panose="020B0300000000000000" pitchFamily="50" charset="-128"/>
                <a:cs typeface="Times New Roman" panose="02020603050405020304" pitchFamily="18" charset="0"/>
              </a:rPr>
              <a:t>　初めて体験する生徒も、中学部で学んできた生徒</a:t>
            </a:r>
            <a:r>
              <a:rPr lang="ja-JP" altLang="en-US" sz="1400" kern="100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Times New Roman" panose="02020603050405020304" pitchFamily="18" charset="0"/>
              </a:rPr>
              <a:t>も</a:t>
            </a:r>
            <a:r>
              <a:rPr lang="ja-JP" altLang="en-US" sz="1400" kern="100" dirty="0" smtClean="0">
                <a:latin typeface="游ゴシック Light" panose="020B0300000000000000" pitchFamily="50" charset="-128"/>
                <a:ea typeface="游ゴシック Light" panose="020B0300000000000000" pitchFamily="50" charset="-128"/>
                <a:cs typeface="Times New Roman" panose="02020603050405020304" pitchFamily="18" charset="0"/>
              </a:rPr>
              <a:t>、</a:t>
            </a:r>
            <a:endParaRPr lang="en-US" altLang="ja-JP" sz="1400" kern="100" dirty="0" smtClean="0">
              <a:latin typeface="游ゴシック Light" panose="020B0300000000000000" pitchFamily="50" charset="-128"/>
              <a:ea typeface="游ゴシック Light" panose="020B03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1400" kern="100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Times New Roman" panose="02020603050405020304" pitchFamily="18" charset="0"/>
              </a:rPr>
              <a:t>　茶道を通して作法の心、感謝の</a:t>
            </a:r>
            <a:r>
              <a:rPr lang="ja-JP" altLang="en-US" sz="1400" kern="100" dirty="0" smtClean="0">
                <a:latin typeface="游ゴシック Light" panose="020B0300000000000000" pitchFamily="50" charset="-128"/>
                <a:ea typeface="游ゴシック Light" panose="020B0300000000000000" pitchFamily="50" charset="-128"/>
                <a:cs typeface="Times New Roman" panose="02020603050405020304" pitchFamily="18" charset="0"/>
              </a:rPr>
              <a:t>心に触れました。</a:t>
            </a:r>
            <a:endParaRPr lang="en-US" altLang="ja-JP" sz="1400" kern="100" dirty="0" smtClean="0">
              <a:latin typeface="游ゴシック Light" panose="020B0300000000000000" pitchFamily="50" charset="-128"/>
              <a:ea typeface="游ゴシック Light" panose="020B03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1400" kern="100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Times New Roman" panose="02020603050405020304" pitchFamily="18" charset="0"/>
              </a:rPr>
              <a:t>　</a:t>
            </a:r>
          </a:p>
        </p:txBody>
      </p:sp>
      <p:sp>
        <p:nvSpPr>
          <p:cNvPr id="9" name="横巻き 8"/>
          <p:cNvSpPr/>
          <p:nvPr/>
        </p:nvSpPr>
        <p:spPr>
          <a:xfrm rot="21219675">
            <a:off x="226115" y="7437526"/>
            <a:ext cx="2209098" cy="624840"/>
          </a:xfrm>
          <a:prstGeom prst="horizontalScroll">
            <a:avLst>
              <a:gd name="adj" fmla="val 14939"/>
            </a:avLst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10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月　トピックス②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8" name="テキスト ボックス 6"/>
          <p:cNvSpPr txBox="1"/>
          <p:nvPr/>
        </p:nvSpPr>
        <p:spPr>
          <a:xfrm>
            <a:off x="292757" y="4878604"/>
            <a:ext cx="6206488" cy="2340056"/>
          </a:xfrm>
          <a:prstGeom prst="roundRect">
            <a:avLst>
              <a:gd name="adj" fmla="val 5592"/>
            </a:avLst>
          </a:prstGeom>
          <a:noFill/>
          <a:ln w="57150" cmpd="dbl">
            <a:solidFill>
              <a:schemeClr val="accent2"/>
            </a:solidFill>
            <a:bevel/>
          </a:ln>
        </p:spPr>
        <p:txBody>
          <a:bodyPr rot="0" spcFirstLastPara="0" vert="horz" wrap="square" lIns="74295" tIns="8890" rIns="74295" bIns="889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1400" kern="100" dirty="0" smtClean="0">
              <a:latin typeface="游ゴシック Light" panose="020B0300000000000000" pitchFamily="50" charset="-128"/>
              <a:ea typeface="游ゴシック Light" panose="020B03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1400" kern="100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400" kern="100" dirty="0" smtClean="0">
                <a:latin typeface="游ゴシック Light" panose="020B0300000000000000" pitchFamily="50" charset="-128"/>
                <a:ea typeface="游ゴシック Light" panose="020B0300000000000000" pitchFamily="50" charset="-128"/>
                <a:cs typeface="Times New Roman" panose="02020603050405020304" pitchFamily="18" charset="0"/>
              </a:rPr>
              <a:t>　　　　　　　　　　　　地域清掃活動について</a:t>
            </a:r>
            <a:endParaRPr lang="en-US" altLang="ja-JP" sz="1400" kern="100" dirty="0" smtClean="0">
              <a:latin typeface="游ゴシック Light" panose="020B0300000000000000" pitchFamily="50" charset="-128"/>
              <a:ea typeface="游ゴシック Light" panose="020B0300000000000000" pitchFamily="50" charset="-128"/>
              <a:cs typeface="Times New Roman" panose="02020603050405020304" pitchFamily="18" charset="0"/>
            </a:endParaRPr>
          </a:p>
          <a:p>
            <a:endParaRPr lang="en-US" altLang="ja-JP" sz="1400" kern="100" dirty="0" smtClean="0">
              <a:latin typeface="游ゴシック Light" panose="020B0300000000000000" pitchFamily="50" charset="-128"/>
              <a:ea typeface="游ゴシック Light" panose="020B03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1400" kern="100" dirty="0" smtClean="0">
                <a:latin typeface="游ゴシック Light" panose="020B0300000000000000" pitchFamily="50" charset="-128"/>
                <a:ea typeface="游ゴシック Light" panose="020B0300000000000000" pitchFamily="50" charset="-128"/>
                <a:cs typeface="Times New Roman" panose="02020603050405020304" pitchFamily="18" charset="0"/>
              </a:rPr>
              <a:t>　　　　　本校では</a:t>
            </a:r>
            <a:r>
              <a:rPr lang="ja-JP" altLang="en-US" sz="1400" kern="100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Times New Roman" panose="02020603050405020304" pitchFamily="18" charset="0"/>
              </a:rPr>
              <a:t>、</a:t>
            </a:r>
            <a:r>
              <a:rPr lang="ja-JP" altLang="en-US" sz="1400" kern="100" dirty="0" smtClean="0">
                <a:latin typeface="游ゴシック Light" panose="020B0300000000000000" pitchFamily="50" charset="-128"/>
                <a:ea typeface="游ゴシック Light" panose="020B0300000000000000" pitchFamily="50" charset="-128"/>
                <a:cs typeface="Times New Roman" panose="02020603050405020304" pitchFamily="18" charset="0"/>
              </a:rPr>
              <a:t>毎年池尻</a:t>
            </a:r>
            <a:r>
              <a:rPr lang="ja-JP" altLang="en-US" sz="1400" kern="100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Times New Roman" panose="02020603050405020304" pitchFamily="18" charset="0"/>
              </a:rPr>
              <a:t>まちづくり</a:t>
            </a:r>
            <a:r>
              <a:rPr lang="ja-JP" altLang="en-US" sz="1400" kern="100" dirty="0" smtClean="0">
                <a:latin typeface="游ゴシック Light" panose="020B0300000000000000" pitchFamily="50" charset="-128"/>
                <a:ea typeface="游ゴシック Light" panose="020B0300000000000000" pitchFamily="50" charset="-128"/>
                <a:cs typeface="Times New Roman" panose="02020603050405020304" pitchFamily="18" charset="0"/>
              </a:rPr>
              <a:t>センター及び</a:t>
            </a:r>
            <a:endParaRPr lang="en-US" altLang="ja-JP" sz="1400" kern="100" dirty="0" smtClean="0">
              <a:latin typeface="游ゴシック Light" panose="020B0300000000000000" pitchFamily="50" charset="-128"/>
              <a:ea typeface="游ゴシック Light" panose="020B03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1400" kern="100" dirty="0" smtClean="0">
                <a:latin typeface="游ゴシック Light" panose="020B0300000000000000" pitchFamily="50" charset="-128"/>
                <a:ea typeface="游ゴシック Light" panose="020B0300000000000000" pitchFamily="50" charset="-128"/>
                <a:cs typeface="Times New Roman" panose="02020603050405020304" pitchFamily="18" charset="0"/>
              </a:rPr>
              <a:t>　青少年</a:t>
            </a:r>
            <a:r>
              <a:rPr lang="ja-JP" altLang="en-US" sz="1400" kern="100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Times New Roman" panose="02020603050405020304" pitchFamily="18" charset="0"/>
              </a:rPr>
              <a:t>池尻地区委員会と連携して、地域清掃活動</a:t>
            </a:r>
            <a:r>
              <a:rPr lang="ja-JP" altLang="en-US" sz="1400" kern="100" dirty="0" smtClean="0">
                <a:latin typeface="游ゴシック Light" panose="020B0300000000000000" pitchFamily="50" charset="-128"/>
                <a:ea typeface="游ゴシック Light" panose="020B0300000000000000" pitchFamily="50" charset="-128"/>
                <a:cs typeface="Times New Roman" panose="02020603050405020304" pitchFamily="18" charset="0"/>
              </a:rPr>
              <a:t>に取り組んで</a:t>
            </a:r>
            <a:r>
              <a:rPr lang="ja-JP" altLang="en-US" sz="1400" kern="100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Times New Roman" panose="02020603050405020304" pitchFamily="18" charset="0"/>
              </a:rPr>
              <a:t>います。</a:t>
            </a:r>
          </a:p>
          <a:p>
            <a:r>
              <a:rPr lang="ja-JP" altLang="en-US" sz="1400" kern="100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400" kern="100" dirty="0" smtClean="0">
                <a:latin typeface="游ゴシック Light" panose="020B0300000000000000" pitchFamily="50" charset="-128"/>
                <a:ea typeface="游ゴシック Light" panose="020B0300000000000000" pitchFamily="50" charset="-128"/>
                <a:cs typeface="Times New Roman" panose="02020603050405020304" pitchFamily="18" charset="0"/>
              </a:rPr>
              <a:t>　今年度</a:t>
            </a:r>
            <a:r>
              <a:rPr lang="ja-JP" altLang="en-US" sz="1400" kern="100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Times New Roman" panose="02020603050405020304" pitchFamily="18" charset="0"/>
              </a:rPr>
              <a:t>も、清掃活動をとおして学校のある池尻・三宿地区の一員</a:t>
            </a:r>
            <a:r>
              <a:rPr lang="ja-JP" altLang="en-US" sz="1400" kern="100" dirty="0" smtClean="0">
                <a:latin typeface="游ゴシック Light" panose="020B0300000000000000" pitchFamily="50" charset="-128"/>
                <a:ea typeface="游ゴシック Light" panose="020B0300000000000000" pitchFamily="50" charset="-128"/>
                <a:cs typeface="Times New Roman" panose="02020603050405020304" pitchFamily="18" charset="0"/>
              </a:rPr>
              <a:t>で</a:t>
            </a:r>
            <a:endParaRPr lang="en-US" altLang="ja-JP" sz="1400" kern="100" dirty="0" smtClean="0">
              <a:latin typeface="游ゴシック Light" panose="020B0300000000000000" pitchFamily="50" charset="-128"/>
              <a:ea typeface="游ゴシック Light" panose="020B03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1400" kern="100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400" kern="100" dirty="0" smtClean="0">
                <a:latin typeface="游ゴシック Light" panose="020B0300000000000000" pitchFamily="50" charset="-128"/>
                <a:ea typeface="游ゴシック Light" panose="020B0300000000000000" pitchFamily="50" charset="-128"/>
                <a:cs typeface="Times New Roman" panose="02020603050405020304" pitchFamily="18" charset="0"/>
              </a:rPr>
              <a:t>ある</a:t>
            </a:r>
            <a:r>
              <a:rPr lang="ja-JP" altLang="en-US" sz="1400" kern="100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Times New Roman" panose="02020603050405020304" pitchFamily="18" charset="0"/>
              </a:rPr>
              <a:t>ことを自覚するとともに、日常的にお世話になっている地域へ</a:t>
            </a:r>
            <a:r>
              <a:rPr lang="ja-JP" altLang="en-US" sz="1400" kern="100" dirty="0" smtClean="0">
                <a:latin typeface="游ゴシック Light" panose="020B0300000000000000" pitchFamily="50" charset="-128"/>
                <a:ea typeface="游ゴシック Light" panose="020B0300000000000000" pitchFamily="50" charset="-128"/>
                <a:cs typeface="Times New Roman" panose="02020603050405020304" pitchFamily="18" charset="0"/>
              </a:rPr>
              <a:t>感謝　</a:t>
            </a:r>
            <a:endParaRPr lang="en-US" altLang="ja-JP" sz="1400" kern="100" dirty="0" smtClean="0">
              <a:latin typeface="游ゴシック Light" panose="020B0300000000000000" pitchFamily="50" charset="-128"/>
              <a:ea typeface="游ゴシック Light" panose="020B03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1400" kern="100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400" kern="100" dirty="0" smtClean="0">
                <a:latin typeface="游ゴシック Light" panose="020B0300000000000000" pitchFamily="50" charset="-128"/>
                <a:ea typeface="游ゴシック Light" panose="020B0300000000000000" pitchFamily="50" charset="-128"/>
                <a:cs typeface="Times New Roman" panose="02020603050405020304" pitchFamily="18" charset="0"/>
              </a:rPr>
              <a:t>の</a:t>
            </a:r>
            <a:r>
              <a:rPr lang="ja-JP" altLang="en-US" sz="1400" kern="100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Times New Roman" panose="02020603050405020304" pitchFamily="18" charset="0"/>
              </a:rPr>
              <a:t>気持ちをこめて</a:t>
            </a:r>
            <a:r>
              <a:rPr lang="ja-JP" altLang="en-US" sz="1400" kern="100" dirty="0" smtClean="0">
                <a:latin typeface="游ゴシック Light" panose="020B0300000000000000" pitchFamily="50" charset="-128"/>
                <a:ea typeface="游ゴシック Light" panose="020B0300000000000000" pitchFamily="50" charset="-128"/>
                <a:cs typeface="Times New Roman" panose="02020603050405020304" pitchFamily="18" charset="0"/>
              </a:rPr>
              <a:t>、地域</a:t>
            </a:r>
            <a:r>
              <a:rPr lang="ja-JP" altLang="en-US" sz="1400" kern="100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Times New Roman" panose="02020603050405020304" pitchFamily="18" charset="0"/>
              </a:rPr>
              <a:t>の憩いの場である「世田谷公園」の清掃に</a:t>
            </a:r>
            <a:r>
              <a:rPr lang="ja-JP" altLang="en-US" sz="1400" kern="100" dirty="0" smtClean="0">
                <a:latin typeface="游ゴシック Light" panose="020B0300000000000000" pitchFamily="50" charset="-128"/>
                <a:ea typeface="游ゴシック Light" panose="020B0300000000000000" pitchFamily="50" charset="-128"/>
                <a:cs typeface="Times New Roman" panose="02020603050405020304" pitchFamily="18" charset="0"/>
              </a:rPr>
              <a:t>取り</a:t>
            </a:r>
            <a:endParaRPr lang="en-US" altLang="ja-JP" sz="1400" kern="100" dirty="0" smtClean="0">
              <a:latin typeface="游ゴシック Light" panose="020B0300000000000000" pitchFamily="50" charset="-128"/>
              <a:ea typeface="游ゴシック Light" panose="020B03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1400" kern="100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400" kern="100" dirty="0" smtClean="0">
                <a:latin typeface="游ゴシック Light" panose="020B0300000000000000" pitchFamily="50" charset="-128"/>
                <a:ea typeface="游ゴシック Light" panose="020B0300000000000000" pitchFamily="50" charset="-128"/>
                <a:cs typeface="Times New Roman" panose="02020603050405020304" pitchFamily="18" charset="0"/>
              </a:rPr>
              <a:t>組みました。これから</a:t>
            </a:r>
            <a:r>
              <a:rPr lang="ja-JP" altLang="en-US" sz="1400" kern="100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Times New Roman" panose="02020603050405020304" pitchFamily="18" charset="0"/>
              </a:rPr>
              <a:t>も、池尻・三宿地区の皆様をはじめ、地域の</a:t>
            </a:r>
            <a:r>
              <a:rPr lang="ja-JP" altLang="en-US" sz="1400" kern="100" dirty="0" smtClean="0">
                <a:latin typeface="游ゴシック Light" panose="020B0300000000000000" pitchFamily="50" charset="-128"/>
                <a:ea typeface="游ゴシック Light" panose="020B0300000000000000" pitchFamily="50" charset="-128"/>
                <a:cs typeface="Times New Roman" panose="02020603050405020304" pitchFamily="18" charset="0"/>
              </a:rPr>
              <a:t>皆様</a:t>
            </a:r>
            <a:endParaRPr lang="en-US" altLang="ja-JP" sz="1400" kern="100" dirty="0" smtClean="0">
              <a:latin typeface="游ゴシック Light" panose="020B0300000000000000" pitchFamily="50" charset="-128"/>
              <a:ea typeface="游ゴシック Light" panose="020B03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1400" kern="100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400" kern="100" dirty="0" smtClean="0">
                <a:latin typeface="游ゴシック Light" panose="020B0300000000000000" pitchFamily="50" charset="-128"/>
                <a:ea typeface="游ゴシック Light" panose="020B0300000000000000" pitchFamily="50" charset="-128"/>
                <a:cs typeface="Times New Roman" panose="02020603050405020304" pitchFamily="18" charset="0"/>
              </a:rPr>
              <a:t>と</a:t>
            </a:r>
            <a:r>
              <a:rPr lang="ja-JP" altLang="en-US" sz="1400" kern="100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Times New Roman" panose="02020603050405020304" pitchFamily="18" charset="0"/>
              </a:rPr>
              <a:t>ともに、教育活動を展開していきます。</a:t>
            </a:r>
          </a:p>
          <a:p>
            <a:endParaRPr lang="ja-JP" altLang="en-US" sz="1400" kern="100" dirty="0">
              <a:latin typeface="游ゴシック Light" panose="020B0300000000000000" pitchFamily="50" charset="-128"/>
              <a:ea typeface="游ゴシック Light" panose="020B03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1" name="横巻き 10"/>
          <p:cNvSpPr/>
          <p:nvPr/>
        </p:nvSpPr>
        <p:spPr>
          <a:xfrm rot="21219675">
            <a:off x="226115" y="4926790"/>
            <a:ext cx="2209098" cy="624840"/>
          </a:xfrm>
          <a:prstGeom prst="horizontalScroll">
            <a:avLst>
              <a:gd name="adj" fmla="val 14939"/>
            </a:avLst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10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月　トピックス①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67" b="13363"/>
          <a:stretch/>
        </p:blipFill>
        <p:spPr>
          <a:xfrm>
            <a:off x="4917989" y="4992464"/>
            <a:ext cx="1431468" cy="728634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9880" y="8773296"/>
            <a:ext cx="1435771" cy="809381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9651" y="1678276"/>
            <a:ext cx="1936000" cy="1452000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9651" y="3193100"/>
            <a:ext cx="1936000" cy="14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032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1900</TotalTime>
  <Words>486</Words>
  <Application>Microsoft Office PowerPoint</Application>
  <PresentationFormat>A4 210 x 297 mm</PresentationFormat>
  <Paragraphs>39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東京都</dc:creator>
  <cp:lastModifiedBy>東京都</cp:lastModifiedBy>
  <cp:revision>240</cp:revision>
  <cp:lastPrinted>2022-09-18T03:11:57Z</cp:lastPrinted>
  <dcterms:created xsi:type="dcterms:W3CDTF">2021-01-17T09:49:01Z</dcterms:created>
  <dcterms:modified xsi:type="dcterms:W3CDTF">2022-10-25T23:15:42Z</dcterms:modified>
</cp:coreProperties>
</file>